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15"/>
  </p:notesMasterIdLst>
  <p:sldIdLst>
    <p:sldId id="1748" r:id="rId3"/>
    <p:sldId id="303" r:id="rId4"/>
    <p:sldId id="1778" r:id="rId5"/>
    <p:sldId id="1792" r:id="rId6"/>
    <p:sldId id="1797" r:id="rId7"/>
    <p:sldId id="1798" r:id="rId8"/>
    <p:sldId id="1801" r:id="rId9"/>
    <p:sldId id="1779" r:id="rId10"/>
    <p:sldId id="1799" r:id="rId11"/>
    <p:sldId id="1800" r:id="rId12"/>
    <p:sldId id="1802" r:id="rId13"/>
    <p:sldId id="1767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07E419DE-944D-4D01-880D-1DFF0EF88295}">
          <p14:sldIdLst/>
        </p14:section>
        <p14:section name="封面、目录、封底" id="{450BD021-AA21-4F3A-92FD-691CBF7DC12F}">
          <p14:sldIdLst>
            <p14:sldId id="1748"/>
            <p14:sldId id="303"/>
            <p14:sldId id="1778"/>
            <p14:sldId id="1792"/>
            <p14:sldId id="1797"/>
            <p14:sldId id="1798"/>
            <p14:sldId id="1801"/>
            <p14:sldId id="1779"/>
            <p14:sldId id="1799"/>
            <p14:sldId id="1800"/>
            <p14:sldId id="1802"/>
            <p14:sldId id="1767"/>
          </p14:sldIdLst>
        </p14:section>
        <p14:section name="过渡页补充" id="{2EC71500-2DD1-4126-8D3F-CAA3B4B0C5B0}">
          <p14:sldIdLst/>
        </p14:section>
        <p14:section name="小技巧" id="{54AD6106-1937-421F-80BC-B57B05988565}">
          <p14:sldIdLst/>
        </p14:section>
        <p14:section name="说明" id="{766A7D68-63CE-4087-9F9D-FFBD13FB8883}">
          <p14:sldIdLst/>
        </p14:section>
        <p14:section name="模板封底" id="{B8874C4B-EC40-4FF8-A295-FB9BFFB37B03}">
          <p14:sldIdLst/>
        </p14:section>
      </p14:sectionLst>
    </p:ex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4104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26" userDrawn="1">
          <p15:clr>
            <a:srgbClr val="A4A3A4"/>
          </p15:clr>
        </p15:guide>
        <p15:guide id="8" orient="horz" pos="23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鬼" initials="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0" y="364"/>
      </p:cViewPr>
      <p:guideLst>
        <p:guide pos="192"/>
        <p:guide pos="7491"/>
        <p:guide orient="horz" pos="640"/>
        <p:guide orient="horz" pos="4104"/>
        <p:guide orient="horz" pos="4056"/>
        <p:guide pos="189"/>
        <p:guide pos="3826"/>
        <p:guide orient="horz" pos="23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3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3E2BA-2D39-42C7-AC00-EC689FAD7BF7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37BAA-A261-47AC-AD5B-25C3642902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EF64-4F23-B324-057A-8FB5D008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A1F296-346A-8D9F-A40D-FBE887060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EA9A8E-EB70-8FD2-C37F-E327360CA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1F888-5690-9CEA-D939-13F60837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2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E1BF-7611-E19D-7AD9-7185AB58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43005D-7547-D93F-C5D9-A5FF80177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344351-FA3A-28DA-EE89-2AC97733C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732C1-CA6D-C6D3-CD8B-B25612177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4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5906-AC53-8863-AE0F-61FF4F67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A129ED-F289-9333-D68F-D4BEABA9A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3F2B9-0C50-0F44-0215-0D45634C5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408284-3A0F-14DF-B84E-F2EE40481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5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A1C5-70B4-B364-4FEE-C4272F2E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8BE8B-9BBB-B8BD-B786-6487913DB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9082A-DDCF-B987-F948-F7B9FD12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E7D35-B4D1-70DA-2FC4-A4D680F3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D5E3-1C15-498D-34B5-FE498B66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AAB676-27B2-588C-D9A3-42011609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7E531A-920F-3402-F806-FD1A9E1A1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1E86-CB2B-ED08-2925-A1F6B6346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6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1115-4DF4-E29F-17BB-3E44637A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F6720A-1F90-266C-021D-3FEFAFFF2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AD90A6-B299-3E17-BFF4-69216DA3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B5E92-A553-3CE6-8076-214E17562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5898-FBF9-E097-8608-942B7625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C6259-73EB-6684-F8F9-BFDC88890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7466D2-17C3-403A-CEEE-99E7D2E2F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67A8F-A8CB-37C3-3189-DD9A929C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67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641-12C0-D115-F132-959A4F9A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C4DE90-7DF3-042C-CBD3-6375505B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57106E-C9F6-7DC0-F8AC-AD90DA247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78CE0E-BDBD-BDA0-A36A-F2371AB22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7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47A-9BFC-475B-E637-4083B1E4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1FA64C-7ABF-566E-F1D1-2D55445B4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15CC82-63CE-87B4-C739-E46B6FC8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EBA97-4767-2137-D51E-23A3825A2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8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/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/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>
            <a:fillRect/>
          </a:stretch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>
            <a:fillRect/>
          </a:stretch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/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/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/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/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/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/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/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>
            <a:fillRect/>
          </a:stretch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/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/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/>
          <p:cNvCxnSpPr/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/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4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5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/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Fu,+H" TargetMode="External"/><Relationship Id="rId13" Type="http://schemas.openxmlformats.org/officeDocument/2006/relationships/hyperlink" Target="https://arxiv.org/abs/2508.04379" TargetMode="External"/><Relationship Id="rId3" Type="http://schemas.openxmlformats.org/officeDocument/2006/relationships/image" Target="../media/image166.png"/><Relationship Id="rId7" Type="http://schemas.openxmlformats.org/officeDocument/2006/relationships/hyperlink" Target="https://arxiv.org/search/cs?searchtype=author&amp;query=Liu,+X" TargetMode="External"/><Relationship Id="rId12" Type="http://schemas.openxmlformats.org/officeDocument/2006/relationships/hyperlink" Target="https://arxiv.org/search/cs?searchtype=author&amp;query=Liu,+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Chen,+M" TargetMode="External"/><Relationship Id="rId11" Type="http://schemas.openxmlformats.org/officeDocument/2006/relationships/hyperlink" Target="https://arxiv.org/search/cs?searchtype=author&amp;query=Li,+Z" TargetMode="External"/><Relationship Id="rId5" Type="http://schemas.openxmlformats.org/officeDocument/2006/relationships/hyperlink" Target="https://arxiv.org/search/cs?searchtype=author&amp;query=Shen,+L" TargetMode="External"/><Relationship Id="rId10" Type="http://schemas.openxmlformats.org/officeDocument/2006/relationships/hyperlink" Target="https://arxiv.org/search/cs?searchtype=author&amp;query=Sun,+J" TargetMode="External"/><Relationship Id="rId4" Type="http://schemas.openxmlformats.org/officeDocument/2006/relationships/image" Target="../media/image167.svg"/><Relationship Id="rId9" Type="http://schemas.openxmlformats.org/officeDocument/2006/relationships/hyperlink" Target="https://arxiv.org/search/cs?searchtype=author&amp;query=Ren,+X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360" y="3065145"/>
            <a:ext cx="7792720" cy="727710"/>
          </a:xfrm>
        </p:spPr>
        <p:txBody>
          <a:bodyPr/>
          <a:lstStyle/>
          <a:p>
            <a:r>
              <a:rPr lang="en-US" altLang="zh-CN" sz="2800" dirty="0" err="1"/>
              <a:t>VisionTS</a:t>
            </a:r>
            <a:r>
              <a:rPr lang="en-US" altLang="zh-CN" sz="2800" dirty="0"/>
              <a:t>++: Cross-Modal Time Series Foundation Model with Continual Pre-trained Visual Backbones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0458480" y="5242160"/>
            <a:ext cx="1101568" cy="31600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/>
              <a:t>张栏弋</a:t>
            </a:r>
            <a:endParaRPr dirty="0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8239" y="5144487"/>
            <a:ext cx="312912" cy="38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47200" y="5192347"/>
            <a:ext cx="114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汇报人：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E62D4E-03AE-EF89-A80F-8F9BD9B10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1359" y="3983026"/>
            <a:ext cx="7132475" cy="558994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具有连续预训练视觉主干的跨模态时间序列基础模型</a:t>
            </a:r>
            <a:endParaRPr lang="en-US" altLang="zh-CN" sz="2400" dirty="0"/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59C67801-65A0-B6C4-1D64-4F849556170C}"/>
              </a:ext>
            </a:extLst>
          </p:cNvPr>
          <p:cNvSpPr txBox="1">
            <a:spLocks/>
          </p:cNvSpPr>
          <p:nvPr/>
        </p:nvSpPr>
        <p:spPr>
          <a:xfrm>
            <a:off x="4531359" y="4634451"/>
            <a:ext cx="5213774" cy="1859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主题：时间序列基础模型</a:t>
            </a:r>
            <a:endParaRPr lang="en-US" altLang="zh-CN" sz="1200" dirty="0"/>
          </a:p>
          <a:p>
            <a:r>
              <a:rPr lang="zh-CN" altLang="en-US" sz="1200" dirty="0"/>
              <a:t>会议：</a:t>
            </a:r>
            <a:r>
              <a:rPr lang="en-US" altLang="zh-CN" sz="1200" dirty="0"/>
              <a:t>ICLR 2026</a:t>
            </a:r>
          </a:p>
          <a:p>
            <a:r>
              <a:rPr lang="zh-CN" altLang="en-US" sz="1200" dirty="0"/>
              <a:t>时间：</a:t>
            </a:r>
            <a:r>
              <a:rPr lang="en-US" altLang="zh-CN" sz="1200" dirty="0"/>
              <a:t>2025.8</a:t>
            </a:r>
          </a:p>
          <a:p>
            <a:r>
              <a:rPr lang="zh-CN" altLang="en-US" sz="1200" dirty="0">
                <a:effectLst/>
              </a:rPr>
              <a:t>作者：</a:t>
            </a:r>
            <a:r>
              <a:rPr lang="en-US" altLang="zh-CN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Lefei Shen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Mouxiang Chen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 Liu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 Fu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Xiaoxue Ren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Jianling Sun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Zhuo Li</a:t>
            </a:r>
            <a:r>
              <a:rPr lang="en-US" altLang="zh-CN" sz="1200" dirty="0">
                <a:solidFill>
                  <a:schemeClr val="bg1"/>
                </a:solidFill>
              </a:rPr>
              <a:t>, </a:t>
            </a:r>
            <a:r>
              <a:rPr lang="en-US" altLang="zh-CN" sz="1200" dirty="0" err="1">
                <a:solidFill>
                  <a:srgbClr val="115CAA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Chenghao</a:t>
            </a:r>
            <a:r>
              <a:rPr lang="en-US" altLang="zh-CN" sz="1200" dirty="0">
                <a:solidFill>
                  <a:srgbClr val="115CAA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 err="1">
                <a:effectLst/>
              </a:rPr>
              <a:t>arXiv</a:t>
            </a:r>
            <a:r>
              <a:rPr lang="zh-CN" altLang="en-US" sz="1200" dirty="0">
                <a:effectLst/>
              </a:rPr>
              <a:t>：</a:t>
            </a:r>
            <a:r>
              <a:rPr lang="en-US" altLang="zh-CN" sz="1200" dirty="0">
                <a:solidFill>
                  <a:srgbClr val="115CAA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[2508.04379] </a:t>
            </a:r>
            <a:r>
              <a:rPr lang="en-US" altLang="zh-CN" sz="1200" dirty="0" err="1">
                <a:solidFill>
                  <a:srgbClr val="115CAA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VisionTS</a:t>
            </a:r>
            <a:r>
              <a:rPr lang="en-US" altLang="zh-CN" sz="1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++: Cross-Modal Time Series Foundation Model with Continual Pre-trained Vision Backbones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197C-940E-BD50-EEC2-8002BAA0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FF514C8-8629-4A79-A8B0-C5C8B4DE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55BEA-297A-83B9-AF61-B64500188C89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7B284A-512D-2F0F-EDEF-F69E5341C71C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E44F01-E709-373A-861A-682B93CE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95" y="1030125"/>
            <a:ext cx="6310658" cy="2952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2B5399-39AF-483E-0EDA-E25122A2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96" y="3983081"/>
            <a:ext cx="6310658" cy="25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9D13-6223-DE28-6ACE-8A5BD597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340D78D-8A12-0097-6967-0CCF75BC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097EA7-3658-0D91-76F4-4EC64254F352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BDF99-ED69-B4F3-50BE-62E4E20B7683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BB62E2-4AB2-1ED6-9E54-22E859A7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93" y="1479450"/>
            <a:ext cx="7055213" cy="3899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68EF78-D580-EB68-ED37-9C815D287249}"/>
              </a:ext>
            </a:extLst>
          </p:cNvPr>
          <p:cNvSpPr txBox="1"/>
          <p:nvPr/>
        </p:nvSpPr>
        <p:spPr>
          <a:xfrm>
            <a:off x="6992007" y="945932"/>
            <a:ext cx="1584434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消融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0B9681-9AAC-E8C9-DA65-D11358E57FC2}"/>
              </a:ext>
            </a:extLst>
          </p:cNvPr>
          <p:cNvSpPr txBox="1"/>
          <p:nvPr/>
        </p:nvSpPr>
        <p:spPr>
          <a:xfrm>
            <a:off x="2775257" y="1022215"/>
            <a:ext cx="2424737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随机初始化和预训练</a:t>
            </a:r>
          </a:p>
        </p:txBody>
      </p:sp>
    </p:spTree>
    <p:extLst>
      <p:ext uri="{BB962C8B-B14F-4D97-AF65-F5344CB8AC3E}">
        <p14:creationId xmlns:p14="http://schemas.microsoft.com/office/powerpoint/2010/main" val="136081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1"/>
          <p:cNvSpPr txBox="1"/>
          <p:nvPr/>
        </p:nvSpPr>
        <p:spPr>
          <a:xfrm>
            <a:off x="3556000" y="2127233"/>
            <a:ext cx="5080000" cy="7254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报告结束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568" y="2975156"/>
            <a:ext cx="58735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敬请批评指正</a:t>
            </a:r>
          </a:p>
          <a:p>
            <a:pPr algn="ctr"/>
            <a:endParaRPr lang="zh-CN" altLang="en-US" sz="3200" spc="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研究背景与问题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7951" y="1327821"/>
            <a:ext cx="9609083" cy="833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基础模型革命</a:t>
            </a:r>
            <a:endParaRPr lang="zh-CN" altLang="en-US" sz="2000" dirty="0">
              <a:latin typeface="+mj-ea"/>
              <a:ea typeface="+mj-ea"/>
            </a:endParaRPr>
          </a:p>
          <a:p>
            <a:r>
              <a:rPr lang="en-US" altLang="zh-CN" dirty="0"/>
              <a:t>1. NLP</a:t>
            </a:r>
            <a:r>
              <a:rPr lang="zh-CN" altLang="en-US" dirty="0"/>
              <a:t>领域的</a:t>
            </a:r>
            <a:r>
              <a:rPr lang="en-US" altLang="zh-CN" dirty="0"/>
              <a:t>BERT</a:t>
            </a:r>
            <a:r>
              <a:rPr lang="zh-CN" altLang="en-US" dirty="0"/>
              <a:t>、</a:t>
            </a:r>
            <a:r>
              <a:rPr lang="en-US" altLang="zh-CN" dirty="0"/>
              <a:t>GPT</a:t>
            </a:r>
            <a:r>
              <a:rPr lang="zh-CN" altLang="en-US" dirty="0"/>
              <a:t>，</a:t>
            </a:r>
            <a:r>
              <a:rPr lang="en-US" altLang="zh-CN" dirty="0"/>
              <a:t>CV</a:t>
            </a:r>
            <a:r>
              <a:rPr lang="zh-CN" altLang="en-US" dirty="0"/>
              <a:t>领域的</a:t>
            </a:r>
            <a:r>
              <a:rPr lang="en-US" altLang="zh-CN" dirty="0" err="1"/>
              <a:t>ViT</a:t>
            </a:r>
            <a:r>
              <a:rPr lang="zh-CN" altLang="en-US" dirty="0"/>
              <a:t>、</a:t>
            </a:r>
            <a:r>
              <a:rPr lang="en-US" altLang="zh-CN" dirty="0"/>
              <a:t>MAE</a:t>
            </a:r>
            <a:r>
              <a:rPr lang="zh-CN" altLang="en-US" dirty="0"/>
              <a:t>展示了强大的零样本能力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时间序列领域正在向</a:t>
            </a:r>
            <a:r>
              <a:rPr lang="en-US" altLang="zh-CN" dirty="0"/>
              <a:t>"</a:t>
            </a:r>
            <a:r>
              <a:rPr lang="zh-CN" altLang="en-US" dirty="0"/>
              <a:t>通用预测</a:t>
            </a:r>
            <a:r>
              <a:rPr lang="en-US" altLang="zh-CN" dirty="0"/>
              <a:t>"</a:t>
            </a:r>
            <a:r>
              <a:rPr lang="zh-CN" altLang="en-US" dirty="0"/>
              <a:t>范式转变</a:t>
            </a:r>
          </a:p>
          <a:p>
            <a:r>
              <a:rPr lang="zh-CN" altLang="en-US" sz="2000" b="1" dirty="0">
                <a:latin typeface="+mj-ea"/>
                <a:ea typeface="+mj-ea"/>
              </a:rPr>
              <a:t>时间序列基础模型的挑战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时序数据具有高度异构性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缺乏标准化的输入输出格式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传统方法需要为每个数据集单独训练</a:t>
            </a:r>
          </a:p>
          <a:p>
            <a:r>
              <a:rPr lang="zh-CN" altLang="en-US" sz="2000" b="1" dirty="0">
                <a:latin typeface="+mj-ea"/>
                <a:ea typeface="+mj-ea"/>
              </a:rPr>
              <a:t>视觉模型的意外发现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单纯将时序预测重构为图像重建任务，</a:t>
            </a:r>
            <a:r>
              <a:rPr lang="en-US" altLang="zh-CN" dirty="0"/>
              <a:t>MAE</a:t>
            </a:r>
            <a:r>
              <a:rPr lang="zh-CN" altLang="en-US" dirty="0"/>
              <a:t>模型表现优异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表明图像和时序数据间存在内在相似性：都反映现实物理过程</a:t>
            </a:r>
          </a:p>
          <a:p>
            <a:r>
              <a:rPr lang="zh-CN" altLang="en-US" sz="2000" b="1" dirty="0">
                <a:latin typeface="+mj-ea"/>
                <a:ea typeface="+mj-ea"/>
              </a:rPr>
              <a:t>核心研究问题</a:t>
            </a:r>
            <a:br>
              <a:rPr lang="zh-CN" altLang="en-US" dirty="0"/>
            </a:br>
            <a:r>
              <a:rPr lang="zh-CN" altLang="en-US" dirty="0"/>
              <a:t>如何有效利用预训练视觉模型，克服图像与时序间的三大差异，构建强大的时序基础模型？</a:t>
            </a:r>
            <a:endParaRPr lang="en-US" altLang="zh-CN" dirty="0"/>
          </a:p>
          <a:p>
            <a:r>
              <a:rPr lang="zh-CN" altLang="en-US" b="1" dirty="0"/>
              <a:t>三大模态差异挑战</a:t>
            </a:r>
            <a:endParaRPr lang="zh-CN" altLang="en-US" dirty="0"/>
          </a:p>
          <a:p>
            <a:r>
              <a:rPr lang="zh-CN" altLang="en-US" b="1" dirty="0"/>
              <a:t>数据模态差异</a:t>
            </a:r>
            <a:r>
              <a:rPr lang="zh-CN" altLang="en-US" dirty="0"/>
              <a:t>：图像有界</a:t>
            </a:r>
            <a:r>
              <a:rPr lang="en-US" altLang="zh-CN" dirty="0"/>
              <a:t>(0-255) vs </a:t>
            </a:r>
            <a:r>
              <a:rPr lang="zh-CN" altLang="en-US" dirty="0"/>
              <a:t>时序无界</a:t>
            </a:r>
          </a:p>
          <a:p>
            <a:r>
              <a:rPr lang="zh-CN" altLang="en-US" b="1" dirty="0"/>
              <a:t>多元预测缺口</a:t>
            </a:r>
            <a:r>
              <a:rPr lang="zh-CN" altLang="en-US" dirty="0"/>
              <a:t>：图像固定</a:t>
            </a:r>
            <a:r>
              <a:rPr lang="en-US" altLang="zh-CN" dirty="0"/>
              <a:t>3</a:t>
            </a:r>
            <a:r>
              <a:rPr lang="zh-CN" altLang="en-US" dirty="0"/>
              <a:t>通道 </a:t>
            </a:r>
            <a:r>
              <a:rPr lang="en-US" altLang="zh-CN" dirty="0"/>
              <a:t>vs </a:t>
            </a:r>
            <a:r>
              <a:rPr lang="zh-CN" altLang="en-US" dirty="0"/>
              <a:t>时序变量数任意</a:t>
            </a:r>
          </a:p>
          <a:p>
            <a:r>
              <a:rPr lang="zh-CN" altLang="en-US" b="1" dirty="0"/>
              <a:t>概率预测差距</a:t>
            </a:r>
            <a:r>
              <a:rPr lang="zh-CN" altLang="en-US" dirty="0"/>
              <a:t>：视觉模型确定性输出 </a:t>
            </a:r>
            <a:r>
              <a:rPr lang="en-US" altLang="zh-CN" dirty="0"/>
              <a:t>vs </a:t>
            </a:r>
            <a:r>
              <a:rPr lang="zh-CN" altLang="en-US" dirty="0"/>
              <a:t>时序需要不确定性量化</a:t>
            </a:r>
          </a:p>
          <a:p>
            <a:endParaRPr lang="zh-CN" altLang="en-US" dirty="0"/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solidFill>
                <a:srgbClr val="060607"/>
              </a:solidFill>
              <a:latin typeface="-apple-system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endParaRPr lang="en-US" altLang="zh-CN" sz="3600" dirty="0"/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4901-0E22-75F5-C345-9374178B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17EB1A2-6BC7-5EA6-9D95-1C4F7AF7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j-ea"/>
                <a:ea typeface="+mj-ea"/>
                <a:sym typeface="Arial" panose="020B0604020202020204" pitchFamily="34" charset="0"/>
              </a:rPr>
              <a:t>TimeMixer</a:t>
            </a:r>
            <a:r>
              <a:rPr lang="en-US" altLang="zh-CN" dirty="0">
                <a:latin typeface="+mj-ea"/>
                <a:ea typeface="+mj-ea"/>
                <a:sym typeface="Arial" panose="020B0604020202020204" pitchFamily="34" charset="0"/>
              </a:rPr>
              <a:t>++</a:t>
            </a:r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的解决方案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2192EA-3C72-DBBC-4D85-0DFE216718C5}"/>
              </a:ext>
            </a:extLst>
          </p:cNvPr>
          <p:cNvSpPr txBox="1"/>
          <p:nvPr/>
        </p:nvSpPr>
        <p:spPr>
          <a:xfrm>
            <a:off x="1425633" y="889843"/>
            <a:ext cx="8951316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核心思想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en-US" altLang="zh-CN" dirty="0" err="1"/>
              <a:t>VisionTS</a:t>
            </a:r>
            <a:r>
              <a:rPr lang="zh-CN" altLang="en-US" dirty="0"/>
              <a:t>框架，最小化修改</a:t>
            </a:r>
            <a:r>
              <a:rPr lang="en-US" altLang="zh-CN" dirty="0"/>
              <a:t>MAE</a:t>
            </a:r>
            <a:r>
              <a:rPr lang="zh-CN" altLang="en-US" dirty="0"/>
              <a:t>结构；将时序预测重构为图像重建任务；在大规模时序数据上进行持续预训练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</a:rPr>
              <a:t>三大关键技术组件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视觉模型滤波</a:t>
            </a:r>
            <a:r>
              <a:rPr lang="zh-CN" altLang="en-US" dirty="0"/>
              <a:t>：筛选高质量时序样本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彩色多变量转换</a:t>
            </a:r>
            <a:r>
              <a:rPr lang="zh-CN" altLang="en-US" dirty="0"/>
              <a:t>：将多变量时序编码为单张图像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多分位数预测</a:t>
            </a:r>
            <a:r>
              <a:rPr lang="zh-CN" altLang="en-US" dirty="0"/>
              <a:t>：实现概率预测能力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</a:rPr>
              <a:t>整体流程</a:t>
            </a:r>
            <a:br>
              <a:rPr lang="zh-CN" altLang="en-US" dirty="0"/>
            </a:br>
            <a:r>
              <a:rPr lang="zh-CN" altLang="en-US" dirty="0"/>
              <a:t>时序输入 → 滤波 → 图像转换 → </a:t>
            </a:r>
            <a:r>
              <a:rPr lang="en-US" altLang="zh-CN" dirty="0"/>
              <a:t>MAE</a:t>
            </a:r>
            <a:r>
              <a:rPr lang="zh-CN" altLang="en-US" dirty="0"/>
              <a:t>重建 → 多分位数输出 → 时序预测</a:t>
            </a:r>
          </a:p>
          <a:p>
            <a:pPr indent="457200" algn="just" hangingPunct="0">
              <a:lnSpc>
                <a:spcPct val="150000"/>
              </a:lnSpc>
            </a:pPr>
            <a:r>
              <a:rPr lang="en-US" altLang="zh-CN" sz="2400" dirty="0">
                <a:solidFill>
                  <a:srgbClr val="060607"/>
                </a:solidFill>
                <a:latin typeface="Arial" panose="020B0604020202020204" pitchFamily="34" charset="0"/>
                <a:ea typeface="思源宋体 CN Medium" panose="02020500000000000000" pitchFamily="18" charset="-122"/>
              </a:rPr>
              <a:t>	</a:t>
            </a:r>
            <a:endParaRPr lang="zh-CN" altLang="en-US" sz="2400" dirty="0">
              <a:solidFill>
                <a:srgbClr val="060607"/>
              </a:solidFill>
              <a:latin typeface="Arial" panose="020B0604020202020204" pitchFamily="34" charset="0"/>
              <a:ea typeface="思源宋体 CN Medium" panose="02020500000000000000" pitchFamily="18" charset="-122"/>
            </a:endParaRPr>
          </a:p>
          <a:p>
            <a:pPr indent="457200" algn="just" hangingPunct="0">
              <a:lnSpc>
                <a:spcPct val="150000"/>
              </a:lnSpc>
            </a:pPr>
            <a:endParaRPr lang="zh-CN" altLang="en-US" dirty="0">
              <a:effectLst/>
            </a:endParaRPr>
          </a:p>
          <a:p>
            <a:pPr indent="457200" algn="just" hangingPunct="0">
              <a:lnSpc>
                <a:spcPct val="150000"/>
              </a:lnSpc>
            </a:pPr>
            <a:endParaRPr lang="en-US" altLang="zh-CN" dirty="0">
              <a:solidFill>
                <a:srgbClr val="060607"/>
              </a:solidFill>
              <a:latin typeface="-apple-system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00816-E959-6EF0-F4EF-89CA69439EA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1C6151-0CFE-CDDB-459D-F2CBCCB19C07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F2687-7A07-0C30-8341-2746D07F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77" y="4741183"/>
            <a:ext cx="7705279" cy="18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0B186-F72F-310A-43D0-F271249F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B0F5384-ED7D-4AA7-E63F-C6112B69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  <a:sym typeface="Arial" panose="020B0604020202020204" pitchFamily="34" charset="0"/>
              </a:rPr>
              <a:t>TIMEMIXER++</a:t>
            </a:r>
            <a:endParaRPr lang="zh-CN" altLang="en-US" dirty="0"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28D3B9-37AA-41BC-D95F-850C5736027C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01FEA-BD52-F3BE-C2D9-904F8D8E2E00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60C3BB-5324-B32C-721E-97F5771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00" y="1022215"/>
            <a:ext cx="7405199" cy="54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C2BF-B736-DB7E-F914-DA0A697C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1D08BBC-CE24-7F1D-44F9-B487B2F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视觉模型滤波机制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980EF4-F8AE-83B7-0498-8AD052AA1F87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BB0AAE-B86A-1306-D381-CAFCA6AFF0B3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E8EE24-9987-DC62-0214-E0A47A022927}"/>
              </a:ext>
            </a:extLst>
          </p:cNvPr>
          <p:cNvSpPr txBox="1"/>
          <p:nvPr/>
        </p:nvSpPr>
        <p:spPr>
          <a:xfrm>
            <a:off x="1429266" y="1078614"/>
            <a:ext cx="9687910" cy="5910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问题根源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原始时序数据包含异常值、突变点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直接转换会破坏预训练视觉知识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导致负迁移现象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解决方案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确定视觉模型舒适区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基于</a:t>
            </a:r>
            <a:r>
              <a:rPr lang="en-US" altLang="zh-CN" sz="1600" dirty="0"/>
              <a:t>ImageNet</a:t>
            </a:r>
            <a:r>
              <a:rPr lang="zh-CN" altLang="en-US" sz="1600" dirty="0"/>
              <a:t>统计量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有效输入范围：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时序数据对齐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归一化：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缩放：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过滤机制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仅保留完全落在视觉模型范围内的样本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异常样本被直接丢弃</a:t>
            </a:r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CE12F-2941-D99D-109C-A24ECF6C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65" y="3545139"/>
            <a:ext cx="2976407" cy="265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47CBF5-5514-67B3-574A-B3B4E08C3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14" y="3858868"/>
            <a:ext cx="3332657" cy="333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63D35-2762-1A72-2254-F618AF48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96" y="4551601"/>
            <a:ext cx="2405235" cy="5031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558464-49F4-AF98-BD94-257A728A7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896" y="5054702"/>
            <a:ext cx="2285594" cy="3640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2DB446-174E-1315-8617-CF384DD3B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972" y="1997838"/>
            <a:ext cx="4873549" cy="32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1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0EA-3E27-D683-95CF-72E9684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1E0154A-67D7-E22A-F56D-0F17F7EE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彩色多变量转换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551C52-842F-DD8B-490E-8669EA1FE8F7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FEC15-C047-6D02-99A1-6310D0A32EED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44FED2-B002-03C7-66DB-62C8D817A2DB}"/>
              </a:ext>
            </a:extLst>
          </p:cNvPr>
          <p:cNvSpPr txBox="1"/>
          <p:nvPr/>
        </p:nvSpPr>
        <p:spPr>
          <a:xfrm>
            <a:off x="1631731" y="981006"/>
            <a:ext cx="90494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传统方法的局限</a:t>
            </a:r>
            <a:endParaRPr lang="zh-CN" altLang="en-US" dirty="0"/>
          </a:p>
          <a:p>
            <a:r>
              <a:rPr lang="en-US" altLang="zh-CN" dirty="0" err="1"/>
              <a:t>VisionTS</a:t>
            </a:r>
            <a:r>
              <a:rPr lang="zh-CN" altLang="en-US" dirty="0"/>
              <a:t>采用通道独立策略</a:t>
            </a:r>
          </a:p>
          <a:p>
            <a:r>
              <a:rPr lang="zh-CN" altLang="en-US" dirty="0"/>
              <a:t>计算成本高：需处理</a:t>
            </a:r>
            <a:r>
              <a:rPr lang="en-US" altLang="zh-CN" dirty="0"/>
              <a:t>M</a:t>
            </a:r>
            <a:r>
              <a:rPr lang="zh-CN" altLang="en-US" dirty="0"/>
              <a:t>张图像</a:t>
            </a:r>
          </a:p>
          <a:p>
            <a:r>
              <a:rPr lang="zh-CN" altLang="en-US" dirty="0"/>
              <a:t>无法建模变量间依赖关系</a:t>
            </a:r>
          </a:p>
          <a:p>
            <a:r>
              <a:rPr lang="zh-CN" altLang="en-US" b="1" dirty="0"/>
              <a:t>创新解决方案</a:t>
            </a:r>
            <a:endParaRPr lang="zh-CN" altLang="en-US" dirty="0"/>
          </a:p>
          <a:p>
            <a:r>
              <a:rPr lang="zh-CN" altLang="en-US" b="1" dirty="0"/>
              <a:t>子图创建</a:t>
            </a:r>
            <a:endParaRPr lang="zh-CN" altLang="en-US" dirty="0"/>
          </a:p>
          <a:p>
            <a:pPr lvl="1"/>
            <a:r>
              <a:rPr lang="zh-CN" altLang="en-US" dirty="0"/>
              <a:t>每个变量转换为</a:t>
            </a:r>
            <a:r>
              <a:rPr lang="en-US" altLang="zh-CN" dirty="0"/>
              <a:t>2D</a:t>
            </a:r>
            <a:r>
              <a:rPr lang="zh-CN" altLang="en-US" dirty="0"/>
              <a:t>矩阵</a:t>
            </a:r>
          </a:p>
          <a:p>
            <a:pPr lvl="1"/>
            <a:r>
              <a:rPr lang="zh-CN" altLang="en-US" dirty="0"/>
              <a:t>形状：</a:t>
            </a:r>
            <a:endParaRPr lang="en-US" altLang="zh-CN" dirty="0"/>
          </a:p>
          <a:p>
            <a:r>
              <a:rPr lang="zh-CN" altLang="en-US" b="1" dirty="0"/>
              <a:t>统一尺寸与拼接</a:t>
            </a:r>
            <a:endParaRPr lang="zh-CN" altLang="en-US" dirty="0"/>
          </a:p>
          <a:p>
            <a:pPr lvl="1"/>
            <a:r>
              <a:rPr lang="zh-CN" altLang="en-US" dirty="0"/>
              <a:t>重采样为统一尺寸</a:t>
            </a:r>
            <a:endParaRPr lang="en-US" altLang="zh-CN" dirty="0"/>
          </a:p>
          <a:p>
            <a:pPr lvl="1"/>
            <a:r>
              <a:rPr lang="zh-CN" altLang="en-US" dirty="0"/>
              <a:t>垂直拼接所有子图</a:t>
            </a:r>
          </a:p>
          <a:p>
            <a:r>
              <a:rPr lang="zh-CN" altLang="en-US" b="1" dirty="0"/>
              <a:t>彩色化策略</a:t>
            </a:r>
            <a:endParaRPr lang="zh-CN" altLang="en-US" dirty="0"/>
          </a:p>
          <a:p>
            <a:pPr lvl="1"/>
            <a:r>
              <a:rPr lang="zh-CN" altLang="en-US" dirty="0"/>
              <a:t>每个子图随机分配一个</a:t>
            </a:r>
            <a:r>
              <a:rPr lang="en-US" altLang="zh-CN" dirty="0"/>
              <a:t>RGB</a:t>
            </a:r>
            <a:r>
              <a:rPr lang="zh-CN" altLang="en-US" dirty="0"/>
              <a:t>通道</a:t>
            </a:r>
          </a:p>
          <a:p>
            <a:pPr lvl="1"/>
            <a:r>
              <a:rPr lang="zh-CN" altLang="en-US" dirty="0"/>
              <a:t>相邻子图使用不同颜色</a:t>
            </a:r>
          </a:p>
          <a:p>
            <a:pPr lvl="1"/>
            <a:r>
              <a:rPr lang="zh-CN" altLang="en-US" dirty="0"/>
              <a:t>其他两个通道置零</a:t>
            </a:r>
          </a:p>
          <a:p>
            <a:r>
              <a:rPr lang="zh-CN" altLang="en-US" b="1" dirty="0"/>
              <a:t>核心优势</a:t>
            </a:r>
            <a:endParaRPr lang="zh-CN" altLang="en-US" dirty="0"/>
          </a:p>
          <a:p>
            <a:r>
              <a:rPr lang="zh-CN" altLang="en-US" dirty="0"/>
              <a:t>激活视觉模型的多对象分析能力</a:t>
            </a:r>
          </a:p>
          <a:p>
            <a:r>
              <a:rPr lang="zh-CN" altLang="en-US" dirty="0"/>
              <a:t>自然建模变量间依赖关系</a:t>
            </a:r>
          </a:p>
          <a:p>
            <a:r>
              <a:rPr lang="zh-CN" altLang="en-US" dirty="0"/>
              <a:t>保持计算效率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6273B2-311F-624F-F675-CA2F84A2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68" y="2988353"/>
            <a:ext cx="742988" cy="234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3455A7-A03B-EC0D-91C9-9669129B6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0" y="1353493"/>
            <a:ext cx="4707270" cy="41880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EA800E-C370-4819-F03A-C8CCF9F1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541" y="3517663"/>
            <a:ext cx="1569256" cy="2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7CA5-B55A-607C-F0F9-54D0E255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411D2A-24DE-3A24-644F-191B1E8D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多分位数预测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7CD16-1138-C901-83E3-3DAD918A721F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59019-979B-0157-C20F-7FEDE7FC8E8F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39BEC1-CFC2-F36D-060B-0E0B8805AC03}"/>
              </a:ext>
            </a:extLst>
          </p:cNvPr>
          <p:cNvSpPr txBox="1"/>
          <p:nvPr/>
        </p:nvSpPr>
        <p:spPr>
          <a:xfrm>
            <a:off x="1237593" y="934088"/>
            <a:ext cx="9049407" cy="62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AE" altLang="zh-CN" sz="1600" dirty="0"/>
          </a:p>
          <a:p>
            <a:pPr algn="just" hangingPunct="0">
              <a:lnSpc>
                <a:spcPct val="130000"/>
              </a:lnSpc>
            </a:pPr>
            <a:endParaRPr lang="zh-CN" altLang="en-US" sz="16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4A87BD-2DFD-C744-EAAC-A7342A73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27" y="2267448"/>
            <a:ext cx="4017794" cy="26564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63111F-2FDE-ECFF-318D-F77224BD64BC}"/>
              </a:ext>
            </a:extLst>
          </p:cNvPr>
          <p:cNvSpPr txBox="1"/>
          <p:nvPr/>
        </p:nvSpPr>
        <p:spPr>
          <a:xfrm>
            <a:off x="1395248" y="1247443"/>
            <a:ext cx="59514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概率预测需求</a:t>
            </a:r>
            <a:endParaRPr lang="zh-CN" altLang="en-US" dirty="0"/>
          </a:p>
          <a:p>
            <a:r>
              <a:rPr lang="zh-CN" altLang="en-US" dirty="0"/>
              <a:t>实际应用需要不确定性量化</a:t>
            </a:r>
          </a:p>
          <a:p>
            <a:r>
              <a:rPr lang="zh-CN" altLang="en-US" dirty="0"/>
              <a:t>传统视觉模型只提供确定性输出</a:t>
            </a:r>
          </a:p>
          <a:p>
            <a:r>
              <a:rPr lang="zh-CN" altLang="en-US" dirty="0"/>
              <a:t>需要置信区间支持决策</a:t>
            </a:r>
          </a:p>
          <a:p>
            <a:r>
              <a:rPr lang="zh-CN" altLang="en-US" b="1" dirty="0"/>
              <a:t>技术实现</a:t>
            </a:r>
            <a:endParaRPr lang="zh-CN" altLang="en-US" dirty="0"/>
          </a:p>
          <a:p>
            <a:r>
              <a:rPr lang="zh-CN" altLang="en-US" b="1" dirty="0"/>
              <a:t>并行预测头设计</a:t>
            </a:r>
            <a:endParaRPr lang="zh-CN" altLang="en-US" dirty="0"/>
          </a:p>
          <a:p>
            <a:pPr lvl="1"/>
            <a:r>
              <a:rPr lang="en-US" altLang="zh-CN" dirty="0"/>
              <a:t>h</a:t>
            </a:r>
            <a:r>
              <a:rPr lang="zh-CN" altLang="en-US" dirty="0"/>
              <a:t>个独立重建头</a:t>
            </a:r>
          </a:p>
          <a:p>
            <a:pPr lvl="1"/>
            <a:r>
              <a:rPr lang="zh-CN" altLang="en-US" dirty="0"/>
              <a:t>分位数水平：</a:t>
            </a:r>
            <a:endParaRPr lang="en-US" altLang="zh-CN" dirty="0"/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h=9</a:t>
            </a:r>
            <a:r>
              <a:rPr lang="zh-CN" altLang="en-US" dirty="0"/>
              <a:t>：</a:t>
            </a:r>
            <a:r>
              <a:rPr lang="en-US" altLang="zh-CN" dirty="0"/>
              <a:t>10%, 20%, ..., 90%</a:t>
            </a:r>
          </a:p>
          <a:p>
            <a:r>
              <a:rPr lang="zh-CN" altLang="en-US" b="1" dirty="0"/>
              <a:t>分位数损失函数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分布自由的优势</a:t>
            </a:r>
            <a:endParaRPr lang="zh-CN" altLang="en-US" dirty="0"/>
          </a:p>
          <a:p>
            <a:pPr lvl="1"/>
            <a:r>
              <a:rPr lang="zh-CN" altLang="en-US" dirty="0"/>
              <a:t>不依赖参数分布假设</a:t>
            </a:r>
          </a:p>
          <a:p>
            <a:pPr lvl="1"/>
            <a:r>
              <a:rPr lang="zh-CN" altLang="en-US" dirty="0"/>
              <a:t>灵活逼近任意输出分布</a:t>
            </a:r>
          </a:p>
          <a:p>
            <a:pPr lvl="1"/>
            <a:r>
              <a:rPr lang="zh-CN" altLang="en-US" dirty="0"/>
              <a:t>同时支持点预测和概率预测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E1288E-5AD0-95BF-0661-0AA77A24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2" y="4101026"/>
            <a:ext cx="6909155" cy="933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6DF4CA-F09D-9512-7DF5-ED57FE1BD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065" y="3217339"/>
            <a:ext cx="2722360" cy="3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97A9C-DCF9-3D08-32DB-052CFA60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474C6A4-D97B-7033-3409-0C6775CF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EE4923-EE1C-0C43-10CE-5E8BB36A0C66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5596D-4542-CF1D-75AF-E66556F20F1F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B9A943-3FF5-8363-76F7-642B46A75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56" y="1031752"/>
            <a:ext cx="7531487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2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CA4B-7497-C627-8342-33C6DDCF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01CEC06-72AE-A18D-16FE-CD02761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ea typeface="+mj-ea"/>
                <a:sym typeface="Arial" panose="020B0604020202020204" pitchFamily="34" charset="0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C743C5-B404-E579-2984-6DD454531F78}"/>
              </a:ext>
            </a:extLst>
          </p:cNvPr>
          <p:cNvSpPr txBox="1"/>
          <p:nvPr/>
        </p:nvSpPr>
        <p:spPr>
          <a:xfrm>
            <a:off x="-401320" y="889843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69000">
                      <a:srgbClr val="1D4D8E">
                        <a:alpha val="45000"/>
                      </a:srgbClr>
                    </a:gs>
                    <a:gs pos="100000">
                      <a:schemeClr val="accent1">
                        <a:alpha val="88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7DB027-4C75-5D02-B65C-546E47E212B1}"/>
              </a:ext>
            </a:extLst>
          </p:cNvPr>
          <p:cNvSpPr txBox="1"/>
          <p:nvPr/>
        </p:nvSpPr>
        <p:spPr>
          <a:xfrm>
            <a:off x="10621701" y="4923919"/>
            <a:ext cx="2148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800" dirty="0">
                <a:ln>
                  <a:noFill/>
                </a:ln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27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53EFB-A3FF-DEB1-B9DE-6808205F3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46" y="2157332"/>
            <a:ext cx="7061563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00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zlkMzZiZjM0ZDJlZmE3YjNhODc2MGM2MTVlOTkxO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626</Words>
  <Application>Microsoft Office PowerPoint</Application>
  <PresentationFormat>宽屏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-apple-system</vt:lpstr>
      <vt:lpstr>等线</vt:lpstr>
      <vt:lpstr>黑体</vt:lpstr>
      <vt:lpstr>楷体</vt:lpstr>
      <vt:lpstr>思源宋体 CN Heavy</vt:lpstr>
      <vt:lpstr>思源宋体 CN Medium</vt:lpstr>
      <vt:lpstr>微软雅黑</vt:lpstr>
      <vt:lpstr>Arial</vt:lpstr>
      <vt:lpstr>Times New Roman</vt:lpstr>
      <vt:lpstr>自定义设计方案</vt:lpstr>
      <vt:lpstr>Office 主题​​</vt:lpstr>
      <vt:lpstr>VisionTS++: Cross-Modal Time Series Foundation Model with Continual Pre-trained Visual Backbones</vt:lpstr>
      <vt:lpstr>研究背景与问题</vt:lpstr>
      <vt:lpstr>TimeMixer++的解决方案</vt:lpstr>
      <vt:lpstr>TIMEMIXER++</vt:lpstr>
      <vt:lpstr>视觉模型滤波机制</vt:lpstr>
      <vt:lpstr>彩色多变量转换</vt:lpstr>
      <vt:lpstr>多分位数预测</vt:lpstr>
      <vt:lpstr>实验验证</vt:lpstr>
      <vt:lpstr>实验验证</vt:lpstr>
      <vt:lpstr>实验验证</vt:lpstr>
      <vt:lpstr>实验验证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鬼</dc:creator>
  <cp:lastModifiedBy>栏弋 张</cp:lastModifiedBy>
  <cp:revision>246</cp:revision>
  <dcterms:created xsi:type="dcterms:W3CDTF">2020-04-18T02:23:00Z</dcterms:created>
  <dcterms:modified xsi:type="dcterms:W3CDTF">2025-11-06T20:14:53Z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52A5E4D747FF44AF94FE60A2C99FBEC3_13</vt:lpwstr>
  </property>
</Properties>
</file>